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8"/>
  </p:notesMasterIdLst>
  <p:handoutMasterIdLst>
    <p:handoutMasterId r:id="rId49"/>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415" r:id="rId15"/>
    <p:sldId id="377" r:id="rId16"/>
    <p:sldId id="416"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421" r:id="rId30"/>
    <p:sldId id="414" r:id="rId31"/>
    <p:sldId id="367" r:id="rId32"/>
    <p:sldId id="387" r:id="rId33"/>
    <p:sldId id="394" r:id="rId34"/>
    <p:sldId id="395" r:id="rId35"/>
    <p:sldId id="371" r:id="rId36"/>
    <p:sldId id="396" r:id="rId37"/>
    <p:sldId id="372" r:id="rId38"/>
    <p:sldId id="389" r:id="rId39"/>
    <p:sldId id="391" r:id="rId40"/>
    <p:sldId id="397" r:id="rId41"/>
    <p:sldId id="398" r:id="rId42"/>
    <p:sldId id="399" r:id="rId43"/>
    <p:sldId id="393" r:id="rId44"/>
    <p:sldId id="392" r:id="rId45"/>
    <p:sldId id="390" r:id="rId46"/>
    <p:sldId id="40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autoAdjust="0"/>
    <p:restoredTop sz="92246" autoAdjust="0"/>
  </p:normalViewPr>
  <p:slideViewPr>
    <p:cSldViewPr snapToGrid="0" snapToObjects="1">
      <p:cViewPr varScale="1">
        <p:scale>
          <a:sx n="98" d="100"/>
          <a:sy n="98" d="100"/>
        </p:scale>
        <p:origin x="93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1/27/21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1/27/21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1/27/21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1/27/21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1/27/21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1/27/21</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1/27/21</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1/27/21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1/27/21</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1/27/21</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1/27/21</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1/27/21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1/27/21</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1/27/21</a:t>
            </a:fld>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2.08286" TargetMode="External"/><Relationship Id="rId2" Type="http://schemas.openxmlformats.org/officeDocument/2006/relationships/hyperlink" Target="https://arxiv.org/abs/1702.07134" TargetMode="External"/><Relationship Id="rId1" Type="http://schemas.openxmlformats.org/officeDocument/2006/relationships/slideLayout" Target="../slideLayouts/slideLayout2.xml"/><Relationship Id="rId6" Type="http://schemas.openxmlformats.org/officeDocument/2006/relationships/hyperlink" Target="https://arxiv.org/abs/1906.09621" TargetMode="External"/><Relationship Id="rId5" Type="http://schemas.openxmlformats.org/officeDocument/2006/relationships/hyperlink" Target="https://arxiv.org/abs/1709.03441" TargetMode="External"/><Relationship Id="rId4" Type="http://schemas.openxmlformats.org/officeDocument/2006/relationships/hyperlink" Target="https://arxiv.org/abs/1805.0654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01/26/2021</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8" y="529374"/>
            <a:ext cx="4919283" cy="994172"/>
          </a:xfrm>
        </p:spPr>
        <p:txBody>
          <a:bodyPr>
            <a:normAutofit fontScale="90000"/>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1762201"/>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3665200"/>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8651" y="2900078"/>
            <a:ext cx="3419341" cy="611967"/>
          </a:xfrm>
          <a:prstGeom prst="rect">
            <a:avLst/>
          </a:prstGeom>
        </p:spPr>
      </p:pic>
      <p:cxnSp>
        <p:nvCxnSpPr>
          <p:cNvPr id="8" name="Curved Connector 7"/>
          <p:cNvCxnSpPr>
            <a:stCxn id="4" idx="1"/>
            <a:endCxn id="6" idx="1"/>
          </p:cNvCxnSpPr>
          <p:nvPr/>
        </p:nvCxnSpPr>
        <p:spPr>
          <a:xfrm rot="10800000" flipV="1">
            <a:off x="628650" y="2247398"/>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628650" y="3206062"/>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9888" y="568622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2443" y="160535"/>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7281" y="3479714"/>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9928" y="1659665"/>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76471" y="4858016"/>
            <a:ext cx="1845101" cy="680637"/>
          </a:xfrm>
          <a:prstGeom prst="rect">
            <a:avLst/>
          </a:prstGeom>
        </p:spPr>
      </p:pic>
      <p:sp>
        <p:nvSpPr>
          <p:cNvPr id="3" name="TextBox 2"/>
          <p:cNvSpPr txBox="1"/>
          <p:nvPr/>
        </p:nvSpPr>
        <p:spPr>
          <a:xfrm>
            <a:off x="4105947" y="3067562"/>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3478101" y="4011898"/>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3478101" y="2175511"/>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766482" y="4635594"/>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766482" y="4706127"/>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766482" y="5131562"/>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766483" y="5541435"/>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4752815" y="3701216"/>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457200" y="5740398"/>
            <a:ext cx="7620000" cy="521230"/>
          </a:xfrm>
        </p:spPr>
        <p:txBody>
          <a:bodyPr>
            <a:normAutofit fontScale="92500"/>
          </a:bodyPr>
          <a:lstStyle/>
          <a:p>
            <a:r>
              <a:rPr lang="en-US" dirty="0"/>
              <a:t>I’m probably going to use Slack instead of Piazza – thoughts?</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5926667" y="1862667"/>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778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406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355600" y="4190846"/>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5774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5537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85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p>
          <a:p>
            <a:pPr marL="342900" indent="-342900">
              <a:buFont typeface="Arial" charset="0"/>
              <a:buChar char="•"/>
            </a:pPr>
            <a:r>
              <a:rPr lang="en-US" b="0" dirty="0"/>
              <a:t>2-3 lectures of “floating topics” – ideas?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882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lnSpcReduction="10000"/>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strike="sngStrike" dirty="0"/>
              <a:t>Project presentations will be during the last 2-3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17 at 10:30AM).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64F-4ECA-BF43-8261-C8AFD772A53D}"/>
              </a:ext>
            </a:extLst>
          </p:cNvPr>
          <p:cNvSpPr>
            <a:spLocks noGrp="1"/>
          </p:cNvSpPr>
          <p:nvPr>
            <p:ph type="title"/>
          </p:nvPr>
        </p:nvSpPr>
        <p:spPr/>
        <p:txBody>
          <a:bodyPr>
            <a:normAutofit fontScale="90000"/>
          </a:bodyPr>
          <a:lstStyle/>
          <a:p>
            <a:r>
              <a:rPr lang="en-US" dirty="0"/>
              <a:t>A few projects from Recent Years …</a:t>
            </a:r>
          </a:p>
        </p:txBody>
      </p:sp>
      <p:sp>
        <p:nvSpPr>
          <p:cNvPr id="3" name="Content Placeholder 2">
            <a:extLst>
              <a:ext uri="{FF2B5EF4-FFF2-40B4-BE49-F238E27FC236}">
                <a16:creationId xmlns:a16="http://schemas.microsoft.com/office/drawing/2014/main" id="{730BEE53-FE16-2747-ADFC-AB12CE05684C}"/>
              </a:ext>
            </a:extLst>
          </p:cNvPr>
          <p:cNvSpPr>
            <a:spLocks noGrp="1"/>
          </p:cNvSpPr>
          <p:nvPr>
            <p:ph idx="1"/>
          </p:nvPr>
        </p:nvSpPr>
        <p:spPr>
          <a:xfrm>
            <a:off x="457200" y="1752600"/>
            <a:ext cx="7620000" cy="4700451"/>
          </a:xfrm>
        </p:spPr>
        <p:txBody>
          <a:bodyPr>
            <a:normAutofit/>
          </a:bodyPr>
          <a:lstStyle/>
          <a:p>
            <a:r>
              <a:rPr lang="en-US" dirty="0"/>
              <a:t>Some projects from recent years that have been published:</a:t>
            </a:r>
          </a:p>
          <a:p>
            <a:pPr marL="342900" indent="-342900">
              <a:buFont typeface="Arial" panose="020B0604020202020204" pitchFamily="34" charset="0"/>
              <a:buChar char="•"/>
            </a:pPr>
            <a:r>
              <a:rPr lang="en-US" b="0" dirty="0" err="1"/>
              <a:t>Faez</a:t>
            </a:r>
            <a:r>
              <a:rPr lang="en-US" b="0" dirty="0"/>
              <a:t> Ahmed: diverse b-matching (IJCAI-17, </a:t>
            </a:r>
            <a:r>
              <a:rPr lang="en-US" b="0" dirty="0" err="1">
                <a:hlinkClick r:id="rId2"/>
              </a:rPr>
              <a:t>arXiv</a:t>
            </a:r>
            <a:r>
              <a:rPr lang="en-US" b="0" dirty="0"/>
              <a:t>)</a:t>
            </a:r>
          </a:p>
          <a:p>
            <a:pPr marL="342900" indent="-342900">
              <a:buFont typeface="Arial" panose="020B0604020202020204" pitchFamily="34" charset="0"/>
              <a:buChar char="•"/>
            </a:pPr>
            <a:r>
              <a:rPr lang="en-US" b="0" dirty="0"/>
              <a:t>Neal Gupta: competition in dynamic matching markets (IJCAI-18)</a:t>
            </a:r>
          </a:p>
          <a:p>
            <a:pPr marL="342900" indent="-342900">
              <a:buFont typeface="Arial" panose="020B0604020202020204" pitchFamily="34" charset="0"/>
              <a:buChar char="•"/>
            </a:pPr>
            <a:r>
              <a:rPr lang="en-US" b="0" dirty="0"/>
              <a:t>Duncan </a:t>
            </a:r>
            <a:r>
              <a:rPr lang="en-US" b="0" dirty="0" err="1"/>
              <a:t>McElfresh</a:t>
            </a:r>
            <a:r>
              <a:rPr lang="en-US" b="0" dirty="0"/>
              <a:t>: a new fairness metric for kidney exchange (AAAI-18, </a:t>
            </a:r>
            <a:r>
              <a:rPr lang="en-US" b="0" dirty="0" err="1">
                <a:hlinkClick r:id="rId3"/>
              </a:rPr>
              <a:t>arXiv</a:t>
            </a:r>
            <a:r>
              <a:rPr lang="en-US" b="0" dirty="0"/>
              <a:t>)</a:t>
            </a:r>
          </a:p>
          <a:p>
            <a:pPr marL="342900" indent="-342900">
              <a:buFont typeface="Arial" panose="020B0604020202020204" pitchFamily="34" charset="0"/>
              <a:buChar char="•"/>
            </a:pPr>
            <a:r>
              <a:rPr lang="en-US" b="0" dirty="0"/>
              <a:t>Elissa </a:t>
            </a:r>
            <a:r>
              <a:rPr lang="en-US" b="0" dirty="0" err="1"/>
              <a:t>Redmiles</a:t>
            </a:r>
            <a:r>
              <a:rPr lang="en-US" b="0" dirty="0"/>
              <a:t>: behavioral economics and two-factor authentication (EC-18 &amp; CCS-18, </a:t>
            </a:r>
            <a:r>
              <a:rPr lang="en-US" b="0" dirty="0" err="1">
                <a:hlinkClick r:id="rId4"/>
              </a:rPr>
              <a:t>arXiv</a:t>
            </a:r>
            <a:r>
              <a:rPr lang="en-US" b="0" dirty="0"/>
              <a:t>)</a:t>
            </a:r>
          </a:p>
          <a:p>
            <a:pPr marL="342900" indent="-342900">
              <a:buFont typeface="Arial" panose="020B0604020202020204" pitchFamily="34" charset="0"/>
              <a:buChar char="•"/>
            </a:pPr>
            <a:r>
              <a:rPr lang="en-US" b="0" dirty="0"/>
              <a:t>Candice Schumann: diversity and multi-armed bandits (AAMAS-19 &amp; NeurIPS-19, </a:t>
            </a:r>
            <a:r>
              <a:rPr lang="en-US" b="0" dirty="0">
                <a:hlinkClick r:id="rId5"/>
              </a:rPr>
              <a:t>arXiv</a:t>
            </a:r>
            <a:r>
              <a:rPr lang="en-US" b="0" dirty="0"/>
              <a:t> &amp; </a:t>
            </a:r>
            <a:r>
              <a:rPr lang="en-US" b="0" dirty="0">
                <a:hlinkClick r:id="rId6"/>
              </a:rPr>
              <a:t>arXiv</a:t>
            </a:r>
            <a:r>
              <a:rPr lang="en-US" b="0" dirty="0"/>
              <a:t>)</a:t>
            </a:r>
          </a:p>
          <a:p>
            <a:pPr marL="342900" indent="-342900">
              <a:buFont typeface="Arial" panose="020B0604020202020204" pitchFamily="34" charset="0"/>
              <a:buChar char="•"/>
            </a:pPr>
            <a:r>
              <a:rPr lang="en-US" b="0" dirty="0"/>
              <a:t>Many projects in the works from last year / under submission / I’m sure many that I don’t know about!</a:t>
            </a:r>
          </a:p>
          <a:p>
            <a:endParaRPr lang="en-US" b="0"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21741A-ECCF-9549-9DE1-E67D86EA1424}"/>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0458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#2: Present a paper (on Zoom/YouTube/</a:t>
            </a:r>
            <a:r>
              <a:rPr lang="en-US" dirty="0" err="1"/>
              <a:t>etc</a:t>
            </a:r>
            <a:r>
              <a:rPr lang="en-US" dirty="0"/>
              <a:t>)</a:t>
            </a:r>
          </a:p>
        </p:txBody>
      </p:sp>
      <p:sp>
        <p:nvSpPr>
          <p:cNvPr id="3" name="Content Placeholder 2"/>
          <p:cNvSpPr>
            <a:spLocks noGrp="1"/>
          </p:cNvSpPr>
          <p:nvPr>
            <p:ph idx="1"/>
          </p:nvPr>
        </p:nvSpPr>
        <p:spPr/>
        <p:txBody>
          <a:bodyPr>
            <a:normAutofit/>
          </a:bodyPr>
          <a:lstStyle/>
          <a:p>
            <a:r>
              <a:rPr lang="en-US" dirty="0"/>
              <a:t>Students will pick a paper (or papers, or chapter, or topic, or …) to present, and will create a small video recording (let’s say 15 minutes, but this is flexible) that we can post online!</a:t>
            </a:r>
          </a:p>
          <a:p>
            <a:pPr marL="342900" indent="-342900">
              <a:buFont typeface="Arial" panose="020B0604020202020204" pitchFamily="34" charset="0"/>
              <a:buChar char="•"/>
            </a:pPr>
            <a:r>
              <a:rPr lang="en-US" b="0" dirty="0"/>
              <a:t>Good for you!</a:t>
            </a:r>
          </a:p>
          <a:p>
            <a:pPr marL="342900" indent="-342900">
              <a:buFont typeface="Arial" panose="020B0604020202020204" pitchFamily="34" charset="0"/>
              <a:buChar char="•"/>
            </a:pPr>
            <a:r>
              <a:rPr lang="en-US" b="0" dirty="0"/>
              <a:t>Good for your fellow classmates!</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849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7460" cy="1371600"/>
          </a:xfrm>
        </p:spPr>
        <p:txBody>
          <a:bodyPr/>
          <a:lstStyle/>
          <a:p>
            <a:r>
              <a:rPr lang="en-US" dirty="0"/>
              <a:t>Grade #3: Take-Home exams</a:t>
            </a:r>
          </a:p>
        </p:txBody>
      </p:sp>
      <p:sp>
        <p:nvSpPr>
          <p:cNvPr id="3" name="Content Placeholder 2"/>
          <p:cNvSpPr>
            <a:spLocks noGrp="1"/>
          </p:cNvSpPr>
          <p:nvPr>
            <p:ph idx="1"/>
          </p:nvPr>
        </p:nvSpPr>
        <p:spPr/>
        <p:txBody>
          <a:bodyPr>
            <a:normAutofit/>
          </a:bodyPr>
          <a:lstStyle/>
          <a:p>
            <a:r>
              <a:rPr lang="en-US" dirty="0"/>
              <a:t>The majority of students want this to be an MSc/PhD qualifier</a:t>
            </a:r>
          </a:p>
          <a:p>
            <a:pPr marL="342900" indent="-342900">
              <a:buFont typeface="Arial" charset="0"/>
              <a:buChar char="•"/>
            </a:pPr>
            <a:r>
              <a:rPr lang="en-US" b="0" dirty="0"/>
              <a:t>So this course is an </a:t>
            </a:r>
            <a:r>
              <a:rPr lang="en-US" b="0" dirty="0">
                <a:solidFill>
                  <a:schemeClr val="tx2"/>
                </a:solidFill>
              </a:rPr>
              <a:t>AI qualifier</a:t>
            </a:r>
            <a:r>
              <a:rPr lang="en-US" b="0" dirty="0"/>
              <a:t> for CMSC grad students</a:t>
            </a:r>
          </a:p>
          <a:p>
            <a:r>
              <a:rPr lang="en-US" dirty="0"/>
              <a:t>What this means:</a:t>
            </a:r>
          </a:p>
          <a:p>
            <a:pPr marL="342900" indent="-342900">
              <a:buFont typeface="Arial" charset="0"/>
              <a:buChar char="•"/>
            </a:pPr>
            <a:r>
              <a:rPr lang="en-US" dirty="0"/>
              <a:t>“</a:t>
            </a:r>
            <a:r>
              <a:rPr lang="is-IS" dirty="0"/>
              <a:t>… </a:t>
            </a:r>
            <a:r>
              <a:rPr lang="en-US" b="0" dirty="0"/>
              <a:t>the courses' written exam(s) which must account for at least 30% of the grade.”  </a:t>
            </a:r>
            <a:r>
              <a:rPr lang="en-US" b="0" i="1" dirty="0"/>
              <a:t>– UMD graduate handbook</a:t>
            </a:r>
            <a:endParaRPr lang="en-US" i="1" dirty="0"/>
          </a:p>
          <a:p>
            <a:r>
              <a:rPr lang="en-US" dirty="0"/>
              <a:t>Implementation:</a:t>
            </a:r>
            <a:endParaRPr lang="en-US" b="0" dirty="0"/>
          </a:p>
          <a:p>
            <a:pPr marL="342900" indent="-342900">
              <a:buFont typeface="Arial" charset="0"/>
              <a:buChar char="•"/>
            </a:pPr>
            <a:r>
              <a:rPr lang="en-US" b="0" dirty="0"/>
              <a:t>One take-home </a:t>
            </a:r>
            <a:r>
              <a:rPr lang="en-US" b="0" dirty="0">
                <a:solidFill>
                  <a:schemeClr val="tx2"/>
                </a:solidFill>
              </a:rPr>
              <a:t>midterm</a:t>
            </a:r>
            <a:r>
              <a:rPr lang="en-US" b="0" dirty="0"/>
              <a:t>; 24 hours to do it</a:t>
            </a:r>
          </a:p>
          <a:p>
            <a:pPr marL="342900" indent="-342900">
              <a:buFont typeface="Arial" charset="0"/>
              <a:buChar char="•"/>
            </a:pPr>
            <a:r>
              <a:rPr lang="en-US" b="0" dirty="0"/>
              <a:t>One take-home </a:t>
            </a:r>
            <a:r>
              <a:rPr lang="en-US" b="0" dirty="0">
                <a:solidFill>
                  <a:schemeClr val="tx2"/>
                </a:solidFill>
              </a:rPr>
              <a:t>final</a:t>
            </a:r>
            <a:r>
              <a:rPr lang="en-US" b="0" dirty="0"/>
              <a:t>; 48 hours to do it</a:t>
            </a:r>
            <a:endParaRPr lang="en-US" dirty="0"/>
          </a:p>
          <a:p>
            <a:pPr marL="342900" indent="-342900">
              <a:buFont typeface="Arial" charset="0"/>
              <a:buChar char="•"/>
            </a:pPr>
            <a:r>
              <a:rPr lang="en-US" b="0" dirty="0"/>
              <a:t>I’ll let you pick when you take exams (within reason; see site)</a:t>
            </a:r>
          </a:p>
        </p:txBody>
      </p:sp>
      <p:pic>
        <p:nvPicPr>
          <p:cNvPr id="5" name="Picture 4"/>
          <p:cNvPicPr>
            <a:picLocks noChangeAspect="1"/>
          </p:cNvPicPr>
          <p:nvPr/>
        </p:nvPicPr>
        <p:blipFill>
          <a:blip r:embed="rId2"/>
          <a:stretch>
            <a:fillRect/>
          </a:stretch>
        </p:blipFill>
        <p:spPr>
          <a:xfrm>
            <a:off x="7506585" y="2913319"/>
            <a:ext cx="1396409" cy="2094614"/>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Also, looking forward to your video presentations!</a:t>
            </a:r>
          </a:p>
          <a:p>
            <a:endParaRPr lang="is-IS" dirty="0"/>
          </a:p>
          <a:p>
            <a:r>
              <a:rPr lang="is-IS" dirty="0"/>
              <a:t>Participate on Slack, help brainstorm project ideas, ask questions in class, answer questions in class, etc.</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a:bodyPr>
          <a:lstStyle/>
          <a:p>
            <a:r>
              <a:rPr lang="en-US" dirty="0"/>
              <a:t>55%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45% course project writeup (mid-May)</a:t>
            </a:r>
          </a:p>
          <a:p>
            <a:endParaRPr lang="en-US" dirty="0"/>
          </a:p>
          <a:p>
            <a:r>
              <a:rPr lang="en-US" dirty="0"/>
              <a:t>15% presenting/summarizing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4580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5786" y="3613666"/>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5086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7" y="1991380"/>
            <a:ext cx="8991600" cy="523220"/>
          </a:xfrm>
          <a:prstGeom prst="rect">
            <a:avLst/>
          </a:prstGeom>
          <a:noFill/>
        </p:spPr>
        <p:txBody>
          <a:bodyPr wrap="square" rtlCol="0">
            <a:spAutoFit/>
          </a:bodyPr>
          <a:lstStyle/>
          <a:p>
            <a:r>
              <a:rPr lang="en-US" sz="2800" dirty="0"/>
              <a:t>Markets come in many forms …</a:t>
            </a:r>
          </a:p>
        </p:txBody>
      </p:sp>
      <p:sp>
        <p:nvSpPr>
          <p:cNvPr id="5" name="TextBox 4"/>
          <p:cNvSpPr txBox="1"/>
          <p:nvPr/>
        </p:nvSpPr>
        <p:spPr>
          <a:xfrm>
            <a:off x="1066800" y="2779693"/>
            <a:ext cx="6553200" cy="954107"/>
          </a:xfrm>
          <a:prstGeom prst="rect">
            <a:avLst/>
          </a:prstGeom>
          <a:noFill/>
        </p:spPr>
        <p:txBody>
          <a:bodyPr wrap="square" rtlCol="0">
            <a:spAutoFit/>
          </a:bodyPr>
          <a:lstStyle/>
          <a:p>
            <a:pPr algn="ctr"/>
            <a:r>
              <a:rPr lang="en-US" sz="2800" dirty="0"/>
              <a:t>… some of which don</a:t>
            </a:r>
            <a:r>
              <a:rPr lang="fr-FR" sz="2800" dirty="0"/>
              <a:t>’</a:t>
            </a:r>
            <a:r>
              <a:rPr lang="en-US" sz="2800" dirty="0"/>
              <a:t>t conform to conventional notions of markets …</a:t>
            </a:r>
          </a:p>
        </p:txBody>
      </p:sp>
      <p:sp>
        <p:nvSpPr>
          <p:cNvPr id="6" name="TextBox 5"/>
          <p:cNvSpPr txBox="1"/>
          <p:nvPr/>
        </p:nvSpPr>
        <p:spPr>
          <a:xfrm>
            <a:off x="18107" y="3962400"/>
            <a:ext cx="8991600" cy="523220"/>
          </a:xfrm>
          <a:prstGeom prst="rect">
            <a:avLst/>
          </a:prstGeom>
          <a:noFill/>
        </p:spPr>
        <p:txBody>
          <a:bodyPr wrap="square" rtlCol="0">
            <a:spAutoFit/>
          </a:bodyPr>
          <a:lstStyle/>
          <a:p>
            <a:pPr algn="r"/>
            <a:r>
              <a:rPr lang="en-US" sz="2800" dirty="0"/>
              <a:t>… and some in which money may play little or no role.</a:t>
            </a:r>
          </a:p>
        </p:txBody>
      </p:sp>
      <p:sp>
        <p:nvSpPr>
          <p:cNvPr id="7" name="TextBox 6"/>
          <p:cNvSpPr txBox="1"/>
          <p:nvPr/>
        </p:nvSpPr>
        <p:spPr>
          <a:xfrm>
            <a:off x="3723559" y="4419600"/>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7079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182829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51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457200" y="1752600"/>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6431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457200" y="1888536"/>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871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5366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6244640"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871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457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1039813" y="3242642"/>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457200" y="1752600"/>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5431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Resident-Hospital Assignment</a:t>
            </a:r>
          </a:p>
        </p:txBody>
      </p:sp>
      <p:sp>
        <p:nvSpPr>
          <p:cNvPr id="3" name="Content Placeholder 2"/>
          <p:cNvSpPr>
            <a:spLocks noGrp="1"/>
          </p:cNvSpPr>
          <p:nvPr>
            <p:ph idx="1"/>
          </p:nvPr>
        </p:nvSpPr>
        <p:spPr>
          <a:xfrm>
            <a:off x="457200" y="1600200"/>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6600" y="4761490"/>
            <a:ext cx="4597400" cy="2104349"/>
          </a:xfrm>
          <a:prstGeom prst="rect">
            <a:avLst/>
          </a:prstGeom>
        </p:spPr>
      </p:pic>
      <p:sp>
        <p:nvSpPr>
          <p:cNvPr id="5" name="Right Arrow Callout 4"/>
          <p:cNvSpPr/>
          <p:nvPr/>
        </p:nvSpPr>
        <p:spPr>
          <a:xfrm>
            <a:off x="152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336550" y="2506017"/>
            <a:ext cx="4214813" cy="3287713"/>
          </a:xfrm>
        </p:spPr>
      </p:pic>
      <p:sp>
        <p:nvSpPr>
          <p:cNvPr id="11269" name="Text Placeholder 4"/>
          <p:cNvSpPr>
            <a:spLocks noGrp="1"/>
          </p:cNvSpPr>
          <p:nvPr>
            <p:ph type="body" sz="quarter" idx="3"/>
          </p:nvPr>
        </p:nvSpPr>
        <p:spPr>
          <a:xfrm>
            <a:off x="5093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4916442"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572030"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{Joe Biden, Bernie Sanders, Donald Trump}</a:t>
            </a:r>
          </a:p>
          <a:p>
            <a:r>
              <a:rPr lang="en-US" dirty="0"/>
              <a:t>Each voter ranks the candidates:</a:t>
            </a:r>
          </a:p>
          <a:p>
            <a:r>
              <a:rPr lang="en-US" dirty="0"/>
              <a:t>	v</a:t>
            </a:r>
            <a:r>
              <a:rPr lang="en-US" baseline="-25000" dirty="0"/>
              <a:t>1</a:t>
            </a:r>
            <a:r>
              <a:rPr lang="en-US" dirty="0"/>
              <a:t>: Donald Trump &gt; Bernie &gt; Joe Biden</a:t>
            </a:r>
          </a:p>
          <a:p>
            <a:r>
              <a:rPr lang="en-US" dirty="0"/>
              <a:t>	v</a:t>
            </a:r>
            <a:r>
              <a:rPr lang="en-US" baseline="-25000" dirty="0"/>
              <a:t>2</a:t>
            </a:r>
            <a:r>
              <a:rPr lang="en-US" dirty="0"/>
              <a:t>: Joe Biden &gt; Bernie &gt; Donald Trump</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pic>
        <p:nvPicPr>
          <p:cNvPr id="1026" name="Picture 2" descr="Donald Trump and Joe Biden sparred over Texas' energy industry and global  warming during final presidential debate | Fort Worth Business Press">
            <a:extLst>
              <a:ext uri="{FF2B5EF4-FFF2-40B4-BE49-F238E27FC236}">
                <a16:creationId xmlns:a16="http://schemas.microsoft.com/office/drawing/2014/main" id="{6FF87135-5C72-4F44-94E7-9E6EAC16552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760720" y="5156596"/>
            <a:ext cx="3426823" cy="1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3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47397" cy="1371600"/>
          </a:xfrm>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fontScale="92500" lnSpcReduction="10000"/>
          </a:bodyPr>
          <a:lstStyle/>
          <a:p>
            <a:r>
              <a:rPr lang="en-US" b="0" dirty="0">
                <a:solidFill>
                  <a:schemeClr val="tx2"/>
                </a:solidFill>
              </a:rPr>
              <a:t>Mechanism design</a:t>
            </a:r>
            <a:r>
              <a:rPr lang="en-US" b="0" dirty="0"/>
              <a:t> is a field in economics and game theory that takes an engineering approach to designing economic mechanisms or incentives, </a:t>
            </a:r>
            <a:r>
              <a:rPr lang="en-US" b="0" dirty="0">
                <a:solidFill>
                  <a:schemeClr val="tx2"/>
                </a:solidFill>
              </a:rPr>
              <a:t>toward desired objectives</a:t>
            </a:r>
            <a:r>
              <a:rPr lang="en-US" b="0" dirty="0"/>
              <a:t>, in strategic settings, where players act rationally.</a:t>
            </a:r>
          </a:p>
          <a:p>
            <a:endParaRPr lang="en-US" b="0" dirty="0"/>
          </a:p>
          <a:p>
            <a:r>
              <a:rPr lang="en-US" b="0" dirty="0"/>
              <a:t>AKA “reverse game theory” – we’re </a:t>
            </a:r>
            <a:r>
              <a:rPr lang="en-US" b="0" dirty="0">
                <a:solidFill>
                  <a:schemeClr val="tx2"/>
                </a:solidFill>
              </a:rPr>
              <a:t>designing the rules of the game</a:t>
            </a:r>
            <a:r>
              <a:rPr lang="en-US" b="0" dirty="0"/>
              <a:t>, not figuring out how to play it.</a:t>
            </a:r>
          </a:p>
          <a:p>
            <a:endParaRPr lang="en-US" b="0" dirty="0"/>
          </a:p>
          <a:p>
            <a:r>
              <a:rPr lang="en-US" dirty="0"/>
              <a:t>This course:</a:t>
            </a:r>
            <a:r>
              <a:rPr lang="en-US" b="0" dirty="0"/>
              <a:t> can we design mechanisms for societal problems that perform well in practice, are computationally tractable, and whose workings and results are understandable by humans?</a:t>
            </a:r>
            <a:endParaRPr lang="en-US" dirty="0"/>
          </a:p>
          <a:p>
            <a:endParaRPr lang="en-US" dirty="0"/>
          </a:p>
          <a:p>
            <a:r>
              <a:rPr lang="en-US" dirty="0"/>
              <a:t>More info: </a:t>
            </a:r>
            <a:r>
              <a:rPr lang="en-US" dirty="0">
                <a:hlinkClick r:id="rId2"/>
              </a:rPr>
              <a:t>https://marketdesign.github.io/</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fontScale="92500" lnSpcReduction="10000"/>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0" y="1430868"/>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5486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457200" y="5539263"/>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457200" y="1752600"/>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2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0584" y="3641445"/>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76817" y="5319145"/>
            <a:ext cx="3590367" cy="1089313"/>
          </a:xfrm>
          <a:prstGeom prst="rect">
            <a:avLst/>
          </a:prstGeom>
        </p:spPr>
      </p:pic>
      <p:grpSp>
        <p:nvGrpSpPr>
          <p:cNvPr id="25" name="Group 24"/>
          <p:cNvGrpSpPr/>
          <p:nvPr/>
        </p:nvGrpSpPr>
        <p:grpSpPr>
          <a:xfrm>
            <a:off x="4985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38328"/>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249217" y="4270439"/>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765" y="1546190"/>
            <a:ext cx="927333" cy="927333"/>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2902" y="1373855"/>
            <a:ext cx="1092852" cy="1222628"/>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5702" y="4317941"/>
            <a:ext cx="1229458" cy="1229459"/>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296" y="4235967"/>
            <a:ext cx="1229458" cy="1229459"/>
          </a:xfrm>
          <a:prstGeom prst="rect">
            <a:avLst/>
          </a:prstGeom>
          <a:noFill/>
          <a:extLst>
            <a:ext uri="{909E8E84-426E-40dd-AFC4-6F175D3DCCD1}">
              <a14:hiddenFill xmlns:a14="http://schemas.microsoft.com/office/drawing/2010/main" xmlns="">
                <a:solidFill>
                  <a:srgbClr val="FFFFFF"/>
                </a:solidFill>
              </a14:hiddenFill>
            </a:ext>
          </a:extLst>
        </p:spPr>
      </p:pic>
      <p:cxnSp>
        <p:nvCxnSpPr>
          <p:cNvPr id="8" name="Straight Arrow Connector 7"/>
          <p:cNvCxnSpPr/>
          <p:nvPr/>
        </p:nvCxnSpPr>
        <p:spPr>
          <a:xfrm flipV="1">
            <a:off x="3016507"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975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3275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4362201"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4280227"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3221443"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4333089"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4251115"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648214" y="2596484"/>
            <a:ext cx="397319"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6737134" y="2473523"/>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2004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5599743"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2004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5531440"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1600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6776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457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381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09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09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05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26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038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38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33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867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867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62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55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4884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6712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48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267644" y="3149526"/>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00020" y="3252459"/>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6961414" y="1268780"/>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3338"/>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08419" y="824846"/>
            <a:ext cx="3970291" cy="1632420"/>
          </a:xfrm>
          <a:prstGeom prst="rect">
            <a:avLst/>
          </a:prstGeom>
          <a:solidFill>
            <a:schemeClr val="tx2"/>
          </a:solidFill>
        </p:spPr>
      </p:pic>
      <p:sp>
        <p:nvSpPr>
          <p:cNvPr id="9"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7001340" y="1251739"/>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2115159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2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Ph.D. students </a:t>
            </a:r>
            <a:r>
              <a:rPr lang="en-US" dirty="0"/>
              <a:t>– but likely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457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pPr marL="0" indent="0">
              <a:buNone/>
            </a:pPr>
            <a:r>
              <a:rPr lang="en-US" b="1" dirty="0"/>
              <a:t>Maximize</a:t>
            </a:r>
            <a:endParaRPr lang="en-US" dirty="0"/>
          </a:p>
          <a:p>
            <a:pPr marL="0" indent="0">
              <a:buNone/>
            </a:pPr>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pPr marL="0" indent="0">
              <a:buNone/>
            </a:pPr>
            <a:r>
              <a:rPr lang="en-US" b="1" dirty="0"/>
              <a:t>Subject to</a:t>
            </a:r>
            <a:endParaRPr lang="en-US" dirty="0"/>
          </a:p>
          <a:p>
            <a:pPr marL="0" indent="0">
              <a:buNone/>
            </a:pPr>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pPr marL="0" indent="0">
              <a:buNone/>
            </a:pPr>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pPr marL="0" indent="0">
              <a:buNone/>
            </a:pPr>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pPr marL="0" indent="0">
              <a:buNone/>
            </a:pPr>
            <a:r>
              <a:rPr lang="en-US" b="0" i="1" dirty="0"/>
              <a:t>	 </a:t>
            </a:r>
            <a:r>
              <a:rPr lang="en-US" sz="2000" b="0" i="1" dirty="0"/>
              <a:t>(</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4089564" y="1355841"/>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219200"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9902"/>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pPr marL="0" indent="0">
              <a:buNone/>
            </a:pPr>
            <a:r>
              <a:rPr lang="en-US" sz="2400" dirty="0"/>
              <a:t>Maximize</a:t>
            </a:r>
          </a:p>
          <a:p>
            <a:pPr marL="0" indent="0">
              <a:buNone/>
            </a:pPr>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pPr marL="0" indent="0">
              <a:buNone/>
            </a:pPr>
            <a:r>
              <a:rPr lang="en-US" sz="2400" dirty="0"/>
              <a:t>Subject to</a:t>
            </a:r>
          </a:p>
          <a:p>
            <a:pPr marL="0" indent="0">
              <a:buNone/>
            </a:pPr>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5486403" y="1355841"/>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457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lnSpcReduction="10000"/>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3"/>
          <a:stretch>
            <a:fillRect/>
          </a:stretch>
        </p:blipFill>
        <p:spPr>
          <a:xfrm>
            <a:off x="3572934" y="4452294"/>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4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76478" y="1803399"/>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636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#1: “The AGT 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385549" y="1773624"/>
            <a:ext cx="2372903" cy="356650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#2: “CSC Handbook”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4" name="Picture 3"/>
          <p:cNvPicPr>
            <a:picLocks noChangeAspect="1"/>
          </p:cNvPicPr>
          <p:nvPr/>
        </p:nvPicPr>
        <p:blipFill>
          <a:blip r:embed="rId2"/>
          <a:stretch>
            <a:fillRect/>
          </a:stretch>
        </p:blipFill>
        <p:spPr>
          <a:xfrm>
            <a:off x="3360220" y="1743258"/>
            <a:ext cx="2423560" cy="35885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#3: “Matching Market Design”</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has one copy.</a:t>
            </a:r>
          </a:p>
        </p:txBody>
      </p:sp>
      <p:pic>
        <p:nvPicPr>
          <p:cNvPr id="5" name="Picture 4"/>
          <p:cNvPicPr>
            <a:picLocks noChangeAspect="1"/>
          </p:cNvPicPr>
          <p:nvPr/>
        </p:nvPicPr>
        <p:blipFill>
          <a:blip r:embed="rId2"/>
          <a:stretch>
            <a:fillRect/>
          </a:stretch>
        </p:blipFill>
        <p:spPr>
          <a:xfrm>
            <a:off x="3173590" y="1618659"/>
            <a:ext cx="2796821" cy="37290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#4: “Combinatorial Auctions”</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068099" y="1552529"/>
            <a:ext cx="3007802" cy="3882353"/>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#5: “The Ethical Algorithm”</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might have a copy?</a:t>
            </a:r>
          </a:p>
        </p:txBody>
      </p:sp>
      <p:sp>
        <p:nvSpPr>
          <p:cNvPr id="6" name="Slide Number Placeholder 5"/>
          <p:cNvSpPr>
            <a:spLocks noGrp="1"/>
          </p:cNvSpPr>
          <p:nvPr>
            <p:ph type="sldNum" sz="quarter" idx="12"/>
          </p:nvPr>
        </p:nvSpPr>
        <p:spPr/>
        <p:txBody>
          <a:bodyPr/>
          <a:lstStyle/>
          <a:p>
            <a:fld id="{A2EF37A0-74FC-AB4F-AE4C-D9BFC6719E9F}" type="slidenum">
              <a:rPr lang="en-US" smtClean="0"/>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3454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7974</TotalTime>
  <Words>2954</Words>
  <Application>Microsoft Macintosh PowerPoint</Application>
  <PresentationFormat>On-screen Show (4:3)</PresentationFormat>
  <Paragraphs>377</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Arial Black</vt:lpstr>
      <vt:lpstr>Calibri</vt:lpstr>
      <vt:lpstr>Essential</vt:lpstr>
      <vt:lpstr>Applied Mechanism Design For Social Good</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A few projects from Recent Years …</vt:lpstr>
      <vt:lpstr>Grade #2: Present a paper (on Zoom/YouTube/etc)</vt:lpstr>
      <vt:lpstr>Grade #3: Take-Home exams</vt:lpstr>
      <vt:lpstr>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658</cp:revision>
  <dcterms:created xsi:type="dcterms:W3CDTF">2013-03-05T15:39:19Z</dcterms:created>
  <dcterms:modified xsi:type="dcterms:W3CDTF">2021-01-28T04:38:20Z</dcterms:modified>
</cp:coreProperties>
</file>